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2.png" ContentType="image/png"/>
  <Override PartName="/ppt/media/image31.jpeg" ContentType="image/jpe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jpeg" ContentType="image/jpeg"/>
  <Override PartName="/ppt/media/image25.png" ContentType="image/png"/>
  <Override PartName="/ppt/media/image24.jpeg" ContentType="image/jpeg"/>
  <Override PartName="/ppt/media/image23.jpeg" ContentType="image/jpeg"/>
  <Override PartName="/ppt/media/image9.png" ContentType="image/png"/>
  <Override PartName="/ppt/media/image10.png" ContentType="image/png"/>
  <Override PartName="/ppt/media/image8.png" ContentType="image/png"/>
  <Override PartName="/ppt/media/image7.png" ContentType="image/png"/>
  <Override PartName="/ppt/media/image22.jpeg" ContentType="image/jpe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19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A0F95C1-0AAF-4C01-B0D5-300D691A251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conformation is measured using the HiC technology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sequencing of interacting DNA within the same chromosome can then be built into matrix like this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matrix showing interactions across one chromosome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see clear substructures within this chromosome, where interactions are high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called topologically associating domains -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Within TADs, there are regions important for its structural and gene regulation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Including TAD boundaries, which block interactions across two different TADs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 anchors are where gene regulatory interactions between enhancers and promoters occur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importantly, CTCF and cohesin are 2 important regulatory proteins that are enriched at both TAD boundaries and loop anchors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Deletion of CTCF and cohesin can lead to misregulation of gene expression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of the associated enhancer activities of elincRNAs, first, I decided to look at whether elincRNAs are enriched at enhancer-promoter interactive loops 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only 15 years ago that it was found large portion of the transcriptome do not code for proteins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LncRNA do not encode proteins, &gt;200bp etc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than 3 times greater than pcgenes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Because CTCF and Cohesin are also known to be enriched at TAD boundaries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I mentioned before, these bindings are involved in maintaining TAD structures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So, I next tested whether elincRNAs are enriched at TAD boundaries, this would give initial ideas to whether elincRNAs are involved in gene regulation or TAD structure maintenance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particular, intergenic lncRNAs are the most abundant within lncRNAs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LincRNA are a very heterogeneous class of transcripts with diverse regulatory functions, both transcriptioanlly and posttranscriptionally in both the nucleus and cytoplasm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However, currently, only less than 300 are functionally characterized, whether the majority of them have any functional roles are unknown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class of lincRNAs originate from active enhancers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It’s known that most active enhancers are transcribed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producing bidirectional RNAs – eRNAs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producing unidirectional elincRNAs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Explain the difference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example of an unidirectionally transcribed elincRNA originating from enhancers is Haunt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which is involved in the regulation of chromosomal folding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DNA is folded into compact structures within the nucleus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Chromosomal folding is important for gene regulation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example, a distal enhancer maybe far from a gene in terms of linear distance, but is folded to promoter transcription of the gene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 the aim of my project is to investigate whether functionally characterized elincRNA, such as Haunt, are only examples of elincRNAs that are involved in regulating chromosomal interactions, or is this a general functional of all elincRNA?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03280" y="174240"/>
            <a:ext cx="9066240" cy="18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enhancer-associated intergenic long noncoding RNAs contribute to nuclear architecture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3280" y="1905480"/>
            <a:ext cx="9066240" cy="424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5543280" y="4787280"/>
            <a:ext cx="4460040" cy="13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Cyril Matthey-Doret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by : 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Directed by : Ana Claudia Marques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82440" y="7248240"/>
            <a:ext cx="9847800" cy="30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Content Placeholder 9" descr=""/>
          <p:cNvPicPr/>
          <p:nvPr/>
        </p:nvPicPr>
        <p:blipFill>
          <a:blip r:embed="rId1"/>
          <a:srcRect l="5456" t="0" r="60389" b="0"/>
          <a:stretch/>
        </p:blipFill>
        <p:spPr>
          <a:xfrm>
            <a:off x="3959280" y="3522960"/>
            <a:ext cx="2475000" cy="3099600"/>
          </a:xfrm>
          <a:prstGeom prst="rect">
            <a:avLst/>
          </a:prstGeom>
          <a:ln>
            <a:noFill/>
          </a:ln>
        </p:spPr>
      </p:pic>
      <p:pic>
        <p:nvPicPr>
          <p:cNvPr id="77" name="Content Placeholder 9" descr=""/>
          <p:cNvPicPr/>
          <p:nvPr/>
        </p:nvPicPr>
        <p:blipFill>
          <a:blip r:embed="rId2"/>
          <a:srcRect l="62304" t="0" r="2175" b="0"/>
          <a:stretch/>
        </p:blipFill>
        <p:spPr>
          <a:xfrm>
            <a:off x="7144560" y="3522960"/>
            <a:ext cx="2574000" cy="3099600"/>
          </a:xfrm>
          <a:prstGeom prst="rect">
            <a:avLst/>
          </a:prstGeom>
          <a:ln>
            <a:noFill/>
          </a:ln>
        </p:spPr>
      </p:pic>
      <p:sp>
        <p:nvSpPr>
          <p:cNvPr id="78" name="TextShape 4"/>
          <p:cNvSpPr txBox="1"/>
          <p:nvPr/>
        </p:nvSpPr>
        <p:spPr>
          <a:xfrm>
            <a:off x="6526080" y="5029200"/>
            <a:ext cx="581400" cy="54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 rot="16200000">
            <a:off x="868320" y="4157640"/>
            <a:ext cx="2746440" cy="283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82440" y="7248240"/>
            <a:ext cx="9847800" cy="30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8320" cy="251460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2772000" y="3996000"/>
            <a:ext cx="212400" cy="1364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5"/>
          <p:cNvSpPr/>
          <p:nvPr/>
        </p:nvSpPr>
        <p:spPr>
          <a:xfrm>
            <a:off x="2772000" y="525600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6"/>
          <p:cNvSpPr/>
          <p:nvPr/>
        </p:nvSpPr>
        <p:spPr>
          <a:xfrm>
            <a:off x="2772360" y="388836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7"/>
          <p:cNvSpPr/>
          <p:nvPr/>
        </p:nvSpPr>
        <p:spPr>
          <a:xfrm>
            <a:off x="2772360" y="5544000"/>
            <a:ext cx="212400" cy="680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8"/>
          <p:cNvSpPr/>
          <p:nvPr/>
        </p:nvSpPr>
        <p:spPr>
          <a:xfrm>
            <a:off x="2772360" y="612000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9"/>
          <p:cNvSpPr/>
          <p:nvPr/>
        </p:nvSpPr>
        <p:spPr>
          <a:xfrm>
            <a:off x="2772720" y="543636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10"/>
          <p:cNvSpPr/>
          <p:nvPr/>
        </p:nvSpPr>
        <p:spPr>
          <a:xfrm>
            <a:off x="2770200" y="40680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1"/>
          <p:cNvSpPr/>
          <p:nvPr/>
        </p:nvSpPr>
        <p:spPr>
          <a:xfrm>
            <a:off x="2770200" y="4284000"/>
            <a:ext cx="212040" cy="212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2"/>
          <p:cNvSpPr/>
          <p:nvPr/>
        </p:nvSpPr>
        <p:spPr>
          <a:xfrm>
            <a:off x="2770200" y="4680000"/>
            <a:ext cx="212040" cy="104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3"/>
          <p:cNvSpPr/>
          <p:nvPr/>
        </p:nvSpPr>
        <p:spPr>
          <a:xfrm>
            <a:off x="2770200" y="48600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4"/>
          <p:cNvSpPr/>
          <p:nvPr/>
        </p:nvSpPr>
        <p:spPr>
          <a:xfrm>
            <a:off x="2770200" y="51120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5"/>
          <p:cNvSpPr/>
          <p:nvPr/>
        </p:nvSpPr>
        <p:spPr>
          <a:xfrm>
            <a:off x="2773080" y="5796000"/>
            <a:ext cx="212040" cy="212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6"/>
          <p:cNvSpPr/>
          <p:nvPr/>
        </p:nvSpPr>
        <p:spPr>
          <a:xfrm>
            <a:off x="2773080" y="55440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17"/>
          <p:cNvSpPr/>
          <p:nvPr/>
        </p:nvSpPr>
        <p:spPr>
          <a:xfrm rot="16200000">
            <a:off x="3779640" y="3025800"/>
            <a:ext cx="212400" cy="1364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18"/>
          <p:cNvSpPr/>
          <p:nvPr/>
        </p:nvSpPr>
        <p:spPr>
          <a:xfrm rot="16200000">
            <a:off x="4463640" y="360180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9"/>
          <p:cNvSpPr/>
          <p:nvPr/>
        </p:nvSpPr>
        <p:spPr>
          <a:xfrm rot="16200000">
            <a:off x="3096000" y="360144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0"/>
          <p:cNvSpPr/>
          <p:nvPr/>
        </p:nvSpPr>
        <p:spPr>
          <a:xfrm rot="16200000">
            <a:off x="4985640" y="3367440"/>
            <a:ext cx="212400" cy="680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1"/>
          <p:cNvSpPr/>
          <p:nvPr/>
        </p:nvSpPr>
        <p:spPr>
          <a:xfrm rot="16200000">
            <a:off x="5327640" y="360144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2"/>
          <p:cNvSpPr/>
          <p:nvPr/>
        </p:nvSpPr>
        <p:spPr>
          <a:xfrm rot="16200000">
            <a:off x="4644000" y="360108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3"/>
          <p:cNvSpPr/>
          <p:nvPr/>
        </p:nvSpPr>
        <p:spPr>
          <a:xfrm rot="16200000">
            <a:off x="3203640" y="36756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4"/>
          <p:cNvSpPr/>
          <p:nvPr/>
        </p:nvSpPr>
        <p:spPr>
          <a:xfrm rot="16200000">
            <a:off x="3491640" y="3603600"/>
            <a:ext cx="212040" cy="212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5"/>
          <p:cNvSpPr/>
          <p:nvPr/>
        </p:nvSpPr>
        <p:spPr>
          <a:xfrm rot="16200000">
            <a:off x="3833640" y="3657600"/>
            <a:ext cx="212040" cy="104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6"/>
          <p:cNvSpPr/>
          <p:nvPr/>
        </p:nvSpPr>
        <p:spPr>
          <a:xfrm rot="16200000">
            <a:off x="3995640" y="36756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7"/>
          <p:cNvSpPr/>
          <p:nvPr/>
        </p:nvSpPr>
        <p:spPr>
          <a:xfrm rot="16200000">
            <a:off x="4247640" y="36756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8"/>
          <p:cNvSpPr/>
          <p:nvPr/>
        </p:nvSpPr>
        <p:spPr>
          <a:xfrm rot="16200000">
            <a:off x="5003640" y="3600720"/>
            <a:ext cx="212040" cy="212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9"/>
          <p:cNvSpPr/>
          <p:nvPr/>
        </p:nvSpPr>
        <p:spPr>
          <a:xfrm rot="16200000">
            <a:off x="4679640" y="367272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Method: Hi-C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Genome-wide chromosome conformation capture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Allows to map all interactions in the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82440" y="7248240"/>
            <a:ext cx="9847800" cy="30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3049920" y="3887640"/>
            <a:ext cx="2488320" cy="2514600"/>
          </a:xfrm>
          <a:prstGeom prst="rect">
            <a:avLst/>
          </a:prstGeom>
          <a:ln>
            <a:noFill/>
          </a:ln>
        </p:spPr>
      </p:pic>
      <p:sp>
        <p:nvSpPr>
          <p:cNvPr id="114" name="CustomShape 4"/>
          <p:cNvSpPr/>
          <p:nvPr/>
        </p:nvSpPr>
        <p:spPr>
          <a:xfrm>
            <a:off x="2772000" y="3996000"/>
            <a:ext cx="212400" cy="1364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5"/>
          <p:cNvSpPr/>
          <p:nvPr/>
        </p:nvSpPr>
        <p:spPr>
          <a:xfrm>
            <a:off x="2772000" y="525600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6"/>
          <p:cNvSpPr/>
          <p:nvPr/>
        </p:nvSpPr>
        <p:spPr>
          <a:xfrm>
            <a:off x="2772360" y="388836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7"/>
          <p:cNvSpPr/>
          <p:nvPr/>
        </p:nvSpPr>
        <p:spPr>
          <a:xfrm>
            <a:off x="2772360" y="5544000"/>
            <a:ext cx="212400" cy="680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8"/>
          <p:cNvSpPr/>
          <p:nvPr/>
        </p:nvSpPr>
        <p:spPr>
          <a:xfrm>
            <a:off x="2772360" y="612000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9"/>
          <p:cNvSpPr/>
          <p:nvPr/>
        </p:nvSpPr>
        <p:spPr>
          <a:xfrm>
            <a:off x="2772720" y="543636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0"/>
          <p:cNvSpPr/>
          <p:nvPr/>
        </p:nvSpPr>
        <p:spPr>
          <a:xfrm>
            <a:off x="2770200" y="40680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1"/>
          <p:cNvSpPr/>
          <p:nvPr/>
        </p:nvSpPr>
        <p:spPr>
          <a:xfrm>
            <a:off x="2770200" y="4284000"/>
            <a:ext cx="212040" cy="212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2"/>
          <p:cNvSpPr/>
          <p:nvPr/>
        </p:nvSpPr>
        <p:spPr>
          <a:xfrm>
            <a:off x="2770200" y="4680000"/>
            <a:ext cx="212040" cy="104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3"/>
          <p:cNvSpPr/>
          <p:nvPr/>
        </p:nvSpPr>
        <p:spPr>
          <a:xfrm>
            <a:off x="2770200" y="48600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4"/>
          <p:cNvSpPr/>
          <p:nvPr/>
        </p:nvSpPr>
        <p:spPr>
          <a:xfrm>
            <a:off x="2770200" y="51120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5"/>
          <p:cNvSpPr/>
          <p:nvPr/>
        </p:nvSpPr>
        <p:spPr>
          <a:xfrm>
            <a:off x="2773080" y="5796000"/>
            <a:ext cx="212040" cy="212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6"/>
          <p:cNvSpPr/>
          <p:nvPr/>
        </p:nvSpPr>
        <p:spPr>
          <a:xfrm>
            <a:off x="2773080" y="55440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7"/>
          <p:cNvSpPr/>
          <p:nvPr/>
        </p:nvSpPr>
        <p:spPr>
          <a:xfrm rot="16200000">
            <a:off x="3779640" y="3025800"/>
            <a:ext cx="212400" cy="1364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8"/>
          <p:cNvSpPr/>
          <p:nvPr/>
        </p:nvSpPr>
        <p:spPr>
          <a:xfrm rot="16200000">
            <a:off x="4463640" y="360180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9"/>
          <p:cNvSpPr/>
          <p:nvPr/>
        </p:nvSpPr>
        <p:spPr>
          <a:xfrm rot="16200000">
            <a:off x="3096000" y="360144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0"/>
          <p:cNvSpPr/>
          <p:nvPr/>
        </p:nvSpPr>
        <p:spPr>
          <a:xfrm rot="16200000">
            <a:off x="4985640" y="3367440"/>
            <a:ext cx="212400" cy="680400"/>
          </a:xfrm>
          <a:prstGeom prst="rect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1"/>
          <p:cNvSpPr/>
          <p:nvPr/>
        </p:nvSpPr>
        <p:spPr>
          <a:xfrm rot="16200000">
            <a:off x="5327640" y="360144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2"/>
          <p:cNvSpPr/>
          <p:nvPr/>
        </p:nvSpPr>
        <p:spPr>
          <a:xfrm rot="16200000">
            <a:off x="4644000" y="3601080"/>
            <a:ext cx="212400" cy="212400"/>
          </a:xfrm>
          <a:prstGeom prst="ellipse">
            <a:avLst/>
          </a:prstGeom>
          <a:solidFill>
            <a:srgbClr val="729fc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3"/>
          <p:cNvSpPr/>
          <p:nvPr/>
        </p:nvSpPr>
        <p:spPr>
          <a:xfrm rot="16200000">
            <a:off x="3203640" y="36756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4"/>
          <p:cNvSpPr/>
          <p:nvPr/>
        </p:nvSpPr>
        <p:spPr>
          <a:xfrm rot="16200000">
            <a:off x="3491640" y="3603600"/>
            <a:ext cx="212040" cy="212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5"/>
          <p:cNvSpPr/>
          <p:nvPr/>
        </p:nvSpPr>
        <p:spPr>
          <a:xfrm rot="16200000">
            <a:off x="3833640" y="3657600"/>
            <a:ext cx="212040" cy="104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6"/>
          <p:cNvSpPr/>
          <p:nvPr/>
        </p:nvSpPr>
        <p:spPr>
          <a:xfrm rot="16200000">
            <a:off x="3995640" y="36756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7"/>
          <p:cNvSpPr/>
          <p:nvPr/>
        </p:nvSpPr>
        <p:spPr>
          <a:xfrm rot="16200000">
            <a:off x="4247640" y="367560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8"/>
          <p:cNvSpPr/>
          <p:nvPr/>
        </p:nvSpPr>
        <p:spPr>
          <a:xfrm rot="16200000">
            <a:off x="5003640" y="3600720"/>
            <a:ext cx="212040" cy="212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9"/>
          <p:cNvSpPr/>
          <p:nvPr/>
        </p:nvSpPr>
        <p:spPr>
          <a:xfrm rot="16200000">
            <a:off x="4679640" y="3672720"/>
            <a:ext cx="212040" cy="68400"/>
          </a:xfrm>
          <a:prstGeom prst="rect">
            <a:avLst/>
          </a:prstGeom>
          <a:solidFill>
            <a:srgbClr val="000099">
              <a:alpha val="5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0"/>
          <p:cNvSpPr/>
          <p:nvPr/>
        </p:nvSpPr>
        <p:spPr>
          <a:xfrm>
            <a:off x="3822840" y="4660560"/>
            <a:ext cx="1245600" cy="12574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1"/>
          <p:cNvSpPr/>
          <p:nvPr/>
        </p:nvSpPr>
        <p:spPr>
          <a:xfrm>
            <a:off x="1920240" y="5024520"/>
            <a:ext cx="39301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opologically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ssociated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omains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32"/>
          <p:cNvSpPr/>
          <p:nvPr/>
        </p:nvSpPr>
        <p:spPr>
          <a:xfrm>
            <a:off x="3931920" y="5223960"/>
            <a:ext cx="861120" cy="861120"/>
          </a:xfrm>
          <a:prstGeom prst="rect">
            <a:avLst/>
          </a:prstGeom>
          <a:solidFill>
            <a:srgbClr val="729fcf">
              <a:alpha val="73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64840" y="6978240"/>
            <a:ext cx="39301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9520" y="2468880"/>
            <a:ext cx="10075320" cy="4604400"/>
          </a:xfrm>
          <a:prstGeom prst="rect">
            <a:avLst/>
          </a:prstGeom>
          <a:ln>
            <a:noFill/>
          </a:ln>
        </p:spPr>
      </p:pic>
      <p:sp>
        <p:nvSpPr>
          <p:cNvPr id="147" name="CustomShape 4"/>
          <p:cNvSpPr/>
          <p:nvPr/>
        </p:nvSpPr>
        <p:spPr>
          <a:xfrm>
            <a:off x="2724840" y="7014240"/>
            <a:ext cx="39301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64840" y="6978240"/>
            <a:ext cx="39301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structures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29520" y="2468880"/>
            <a:ext cx="10075320" cy="4604400"/>
          </a:xfrm>
          <a:prstGeom prst="rect">
            <a:avLst/>
          </a:prstGeom>
          <a:ln>
            <a:noFill/>
          </a:ln>
        </p:spPr>
      </p:pic>
      <p:sp>
        <p:nvSpPr>
          <p:cNvPr id="152" name="CustomShape 4"/>
          <p:cNvSpPr/>
          <p:nvPr/>
        </p:nvSpPr>
        <p:spPr>
          <a:xfrm>
            <a:off x="2724840" y="7014240"/>
            <a:ext cx="39301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2377440" y="2150280"/>
            <a:ext cx="351360" cy="5468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6"/>
          <p:cNvSpPr/>
          <p:nvPr/>
        </p:nvSpPr>
        <p:spPr>
          <a:xfrm>
            <a:off x="2377440" y="1280160"/>
            <a:ext cx="387360" cy="250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7"/>
          <p:cNvSpPr/>
          <p:nvPr/>
        </p:nvSpPr>
        <p:spPr>
          <a:xfrm>
            <a:off x="2903040" y="2252880"/>
            <a:ext cx="1186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enriched in regulatory regions in TADs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82440" y="7248240"/>
            <a:ext cx="9847800" cy="30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Rao et al,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rcRect l="50514" t="4289" r="5562" b="0"/>
          <a:stretch/>
        </p:blipFill>
        <p:spPr>
          <a:xfrm>
            <a:off x="4754880" y="2194560"/>
            <a:ext cx="5298840" cy="531540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Frequent promoter-enhancer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9150120" y="6969960"/>
            <a:ext cx="398880" cy="259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4"/>
          <p:cNvSpPr/>
          <p:nvPr/>
        </p:nvSpPr>
        <p:spPr>
          <a:xfrm>
            <a:off x="5039280" y="6970680"/>
            <a:ext cx="398880" cy="2595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5"/>
          <p:cNvSpPr/>
          <p:nvPr/>
        </p:nvSpPr>
        <p:spPr>
          <a:xfrm>
            <a:off x="5076360" y="6753600"/>
            <a:ext cx="361800" cy="5670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6"/>
          <p:cNvSpPr/>
          <p:nvPr/>
        </p:nvSpPr>
        <p:spPr>
          <a:xfrm>
            <a:off x="9150120" y="6753600"/>
            <a:ext cx="362160" cy="56700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7"/>
          <p:cNvSpPr/>
          <p:nvPr/>
        </p:nvSpPr>
        <p:spPr>
          <a:xfrm>
            <a:off x="1743120" y="6481080"/>
            <a:ext cx="351360" cy="5468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8"/>
          <p:cNvSpPr/>
          <p:nvPr/>
        </p:nvSpPr>
        <p:spPr>
          <a:xfrm>
            <a:off x="1743120" y="5610960"/>
            <a:ext cx="387360" cy="250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9"/>
          <p:cNvSpPr/>
          <p:nvPr/>
        </p:nvSpPr>
        <p:spPr>
          <a:xfrm>
            <a:off x="2268720" y="6583680"/>
            <a:ext cx="1186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0"/>
          <p:cNvSpPr/>
          <p:nvPr/>
        </p:nvSpPr>
        <p:spPr>
          <a:xfrm>
            <a:off x="2360160" y="5577840"/>
            <a:ext cx="1186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1"/>
          <p:cNvSpPr/>
          <p:nvPr/>
        </p:nvSpPr>
        <p:spPr>
          <a:xfrm>
            <a:off x="8138160" y="1920240"/>
            <a:ext cx="1940760" cy="1461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6480000" y="1999440"/>
            <a:ext cx="3558240" cy="551088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503280" y="2307960"/>
            <a:ext cx="635292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Promoter regions of elincRNAs are enriched at loop anchors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Consistent with their putative regulatory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152000" y="5868000"/>
            <a:ext cx="3811680" cy="597960"/>
          </a:xfrm>
          <a:prstGeom prst="rect">
            <a:avLst/>
          </a:prstGeom>
          <a:solidFill>
            <a:srgbClr val="99ff99">
              <a:alpha val="52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 : p-value adjusted for multiple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enriched in architectural proteins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3280" y="1839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in CTCF and cohesin (RAD21 + SMC3) binding sites.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4824000" y="2347200"/>
            <a:ext cx="5182560" cy="520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5796000" y="3160440"/>
            <a:ext cx="3979440" cy="418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Defined based on length : &gt;200bp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noncoding transcript in the human genome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0" t="0" r="43452" b="0"/>
          <a:stretch/>
        </p:blipFill>
        <p:spPr>
          <a:xfrm>
            <a:off x="6151320" y="4576680"/>
            <a:ext cx="2901240" cy="2738520"/>
          </a:xfrm>
          <a:prstGeom prst="rect">
            <a:avLst/>
          </a:prstGeom>
          <a:ln>
            <a:noFill/>
          </a:ln>
        </p:spPr>
      </p:pic>
      <p:sp>
        <p:nvSpPr>
          <p:cNvPr id="47" name="CustomShape 3"/>
          <p:cNvSpPr/>
          <p:nvPr/>
        </p:nvSpPr>
        <p:spPr>
          <a:xfrm>
            <a:off x="80640" y="7199280"/>
            <a:ext cx="9921600" cy="28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Iyer MK et al., 2015.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 Genet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peaks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7211160" y="4048200"/>
            <a:ext cx="2090160" cy="225468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7051680" y="3850200"/>
            <a:ext cx="2207880" cy="2382120"/>
          </a:xfrm>
          <a:custGeom>
            <a:avLst/>
            <a:gdLst/>
            <a:ahLst/>
            <a:rect l="l" t="t" r="r" b="b"/>
            <a:pathLst>
              <a:path w="8201" h="7535">
                <a:moveTo>
                  <a:pt x="5500" y="3514"/>
                </a:moveTo>
                <a:cubicBezTo>
                  <a:pt x="7127" y="4189"/>
                  <a:pt x="8189" y="5465"/>
                  <a:pt x="8200" y="6982"/>
                </a:cubicBezTo>
                <a:cubicBezTo>
                  <a:pt x="7392" y="7335"/>
                  <a:pt x="6437" y="7534"/>
                  <a:pt x="5400" y="7534"/>
                </a:cubicBezTo>
                <a:cubicBezTo>
                  <a:pt x="2338" y="7534"/>
                  <a:pt x="0" y="5797"/>
                  <a:pt x="0" y="3523"/>
                </a:cubicBezTo>
                <a:cubicBezTo>
                  <a:pt x="0" y="1972"/>
                  <a:pt x="1088" y="670"/>
                  <a:pt x="2751" y="0"/>
                </a:cubicBezTo>
                <a:cubicBezTo>
                  <a:pt x="4411" y="669"/>
                  <a:pt x="5496" y="1967"/>
                  <a:pt x="5500" y="3514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 and cohesin peak regions largely 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proteins have different roles in TAD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the enrichment still present at CTCF-only peaks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5688000" y="3096000"/>
            <a:ext cx="4318560" cy="431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strongly enriched in cohesin-only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4680000" y="3503520"/>
            <a:ext cx="5332680" cy="405036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promoter regions of elincRNAs show a very strong enrichment for cohesin-only peaks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not the case for CTCF peaks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roles in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new model for CTCF/cohesin loops in TADs was recently proposed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 types of TAD loops: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9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CTCF/cohesin loops are important for structural maintenance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9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Cohesin-only loops are smaller promoter-enhancer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rcRect l="0" t="9978" r="0" b="0"/>
          <a:stretch/>
        </p:blipFill>
        <p:spPr>
          <a:xfrm>
            <a:off x="3770640" y="4635000"/>
            <a:ext cx="6231600" cy="285660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60" y="7208640"/>
            <a:ext cx="10075680" cy="5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Ji X et al., 2016.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 Stem Cell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3280" y="1767960"/>
            <a:ext cx="9066960" cy="51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binding sites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Maintaining the structure of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rcRect l="0" t="60262" r="57643" b="0"/>
          <a:stretch/>
        </p:blipFill>
        <p:spPr>
          <a:xfrm>
            <a:off x="2534040" y="3931920"/>
            <a:ext cx="7435080" cy="318708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7842600" y="6635880"/>
            <a:ext cx="435960" cy="2818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"/>
          <p:cNvSpPr/>
          <p:nvPr/>
        </p:nvSpPr>
        <p:spPr>
          <a:xfrm>
            <a:off x="5817600" y="6636600"/>
            <a:ext cx="436320" cy="2815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5"/>
          <p:cNvSpPr/>
          <p:nvPr/>
        </p:nvSpPr>
        <p:spPr>
          <a:xfrm>
            <a:off x="5007960" y="6636960"/>
            <a:ext cx="435960" cy="2815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6"/>
          <p:cNvSpPr/>
          <p:nvPr/>
        </p:nvSpPr>
        <p:spPr>
          <a:xfrm>
            <a:off x="2699280" y="6636960"/>
            <a:ext cx="435960" cy="2815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7"/>
          <p:cNvSpPr/>
          <p:nvPr/>
        </p:nvSpPr>
        <p:spPr>
          <a:xfrm>
            <a:off x="2739960" y="6400800"/>
            <a:ext cx="395280" cy="6152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8"/>
          <p:cNvSpPr/>
          <p:nvPr/>
        </p:nvSpPr>
        <p:spPr>
          <a:xfrm>
            <a:off x="5048280" y="6401160"/>
            <a:ext cx="395640" cy="6152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9"/>
          <p:cNvSpPr/>
          <p:nvPr/>
        </p:nvSpPr>
        <p:spPr>
          <a:xfrm>
            <a:off x="5858280" y="6401160"/>
            <a:ext cx="395640" cy="6152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0"/>
          <p:cNvSpPr/>
          <p:nvPr/>
        </p:nvSpPr>
        <p:spPr>
          <a:xfrm>
            <a:off x="7842600" y="6401160"/>
            <a:ext cx="395640" cy="6152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1"/>
          <p:cNvSpPr/>
          <p:nvPr/>
        </p:nvSpPr>
        <p:spPr>
          <a:xfrm>
            <a:off x="663120" y="6481080"/>
            <a:ext cx="351360" cy="546840"/>
          </a:xfrm>
          <a:prstGeom prst="ellipse">
            <a:avLst/>
          </a:prstGeom>
          <a:noFill/>
          <a:ln w="57240">
            <a:solidFill>
              <a:srgbClr val="99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2"/>
          <p:cNvSpPr/>
          <p:nvPr/>
        </p:nvSpPr>
        <p:spPr>
          <a:xfrm>
            <a:off x="663120" y="5610960"/>
            <a:ext cx="387360" cy="2502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3"/>
          <p:cNvSpPr/>
          <p:nvPr/>
        </p:nvSpPr>
        <p:spPr>
          <a:xfrm>
            <a:off x="1188720" y="6583680"/>
            <a:ext cx="1186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Cohesin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14"/>
          <p:cNvSpPr/>
          <p:nvPr/>
        </p:nvSpPr>
        <p:spPr>
          <a:xfrm>
            <a:off x="1280160" y="5577840"/>
            <a:ext cx="11869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CTCF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rcRect l="0" t="0" r="0" b="3206"/>
          <a:stretch/>
        </p:blipFill>
        <p:spPr>
          <a:xfrm>
            <a:off x="6383880" y="2664000"/>
            <a:ext cx="3708360" cy="48679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03280" y="1767960"/>
            <a:ext cx="635292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 defined based on amount of DNA-DNA contact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elincRNAs and otherlincRNAs enriched at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not significantly enriched compared to other 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3200" cy="390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Dividing TADs into 10 equally-sized bins.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significant enrichment, but there is a trend.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rcRect l="0" t="0" r="1228" b="0"/>
          <a:stretch/>
        </p:blipFill>
        <p:spPr>
          <a:xfrm>
            <a:off x="4991760" y="3527280"/>
            <a:ext cx="5083200" cy="3908880"/>
          </a:xfrm>
          <a:prstGeom prst="rect">
            <a:avLst/>
          </a:prstGeom>
          <a:ln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5975280" y="6011280"/>
            <a:ext cx="426960" cy="1002960"/>
          </a:xfrm>
          <a:prstGeom prst="ellipse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Line 4"/>
          <p:cNvSpPr/>
          <p:nvPr/>
        </p:nvSpPr>
        <p:spPr>
          <a:xfrm flipH="1" flipV="1">
            <a:off x="3959280" y="5543280"/>
            <a:ext cx="2016000" cy="936000"/>
          </a:xfrm>
          <a:prstGeom prst="line">
            <a:avLst/>
          </a:prstGeom>
          <a:ln w="29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5"/>
          <p:cNvSpPr/>
          <p:nvPr/>
        </p:nvSpPr>
        <p:spPr>
          <a:xfrm>
            <a:off x="395280" y="5039280"/>
            <a:ext cx="5466960" cy="5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Strong depletion at the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0.37 fold, q=0.055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03280" y="1767960"/>
            <a:ext cx="9066960" cy="51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not significantly enriched at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Likely not involved in the maintenance of TAD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Boundaries?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because of limitations of HiC resolution?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Aim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3280" y="2019960"/>
            <a:ext cx="9066960" cy="51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Are elincRNAs associated with higher chromosomal contact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 intergenic noncoding 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overlap protein coding 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Largest class of lncRNAs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520000" y="3744000"/>
            <a:ext cx="4746960" cy="302220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2684520" y="4128840"/>
            <a:ext cx="4233600" cy="710640"/>
          </a:xfrm>
          <a:prstGeom prst="rect">
            <a:avLst/>
          </a:pr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4"/>
          <p:cNvSpPr/>
          <p:nvPr/>
        </p:nvSpPr>
        <p:spPr>
          <a:xfrm>
            <a:off x="720" y="7262280"/>
            <a:ext cx="10137960" cy="5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Atianand MK, Fitzgerald KA, 2014.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Trends Mol Med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Measuring intraTAD contacts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3280" y="248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Summing all contacts happening inside every TAD.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Normalizing by TAD length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5486400" y="3886920"/>
            <a:ext cx="4568040" cy="360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associated with higher contact TADs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503280" y="1947960"/>
            <a:ext cx="691128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associated with TADs with significantly higher contact than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7056000" y="2862000"/>
            <a:ext cx="2534760" cy="462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Conclusions part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03280" y="1767960"/>
            <a:ext cx="9066960" cy="51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 are enriched at loop anchors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enriched in cohesin compared to other 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be involved in enhancer-promoter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associated with TADs presenting more compaction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Could promote these enhancer-promoter loops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503280" y="2014560"/>
            <a:ext cx="9066960" cy="304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Comparing enhancer with transcription of eRNAs vs elincRNAs.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Experimental validation by genetically manipulating elincRNAs transcription and testing effect on chromatin folding is required to confirm their roles.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Acknowledgements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503280" y="20145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Jennifer Yihong Tan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 Claudia Marques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Adam Alexander Smith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Maria Ferreira da Silva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Melvin Berard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5440" y="30240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Questions 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debate : Transcript- or transcription-mediated functions of eRNAs in general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mechanisms of spatial regulation by elincRNAs are probably case specific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limited by the resolution of the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looking at intra-chromosomal contact. Interchromosomal and lamina contact might add interesting information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Supplementary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the insulator property of TAD boundaries : Low contacts across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Extending boundaries inwards only (technical limitation)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Stop extending when the contacts reach a threshold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rcRect l="0" t="245" r="0" b="196"/>
          <a:stretch/>
        </p:blipFill>
        <p:spPr>
          <a:xfrm>
            <a:off x="5439960" y="3789000"/>
            <a:ext cx="4131360" cy="36154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 rot="18900000">
            <a:off x="5896080" y="6551640"/>
            <a:ext cx="421200" cy="429840"/>
          </a:xfrm>
          <a:prstGeom prst="rect">
            <a:avLst/>
          </a:prstGeom>
          <a:solidFill>
            <a:srgbClr val="0066cc">
              <a:alpha val="71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4"/>
          <p:cNvSpPr/>
          <p:nvPr/>
        </p:nvSpPr>
        <p:spPr>
          <a:xfrm rot="18900000">
            <a:off x="6625800" y="6551640"/>
            <a:ext cx="420840" cy="429840"/>
          </a:xfrm>
          <a:prstGeom prst="rect">
            <a:avLst/>
          </a:prstGeom>
          <a:solidFill>
            <a:srgbClr val="ffcc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5"/>
          <p:cNvSpPr/>
          <p:nvPr/>
        </p:nvSpPr>
        <p:spPr>
          <a:xfrm rot="18900000">
            <a:off x="7264440" y="6551640"/>
            <a:ext cx="420840" cy="429840"/>
          </a:xfrm>
          <a:prstGeom prst="rect">
            <a:avLst/>
          </a:prstGeom>
          <a:solidFill>
            <a:srgbClr val="66ff66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6"/>
          <p:cNvSpPr/>
          <p:nvPr/>
        </p:nvSpPr>
        <p:spPr>
          <a:xfrm>
            <a:off x="5040000" y="4151520"/>
            <a:ext cx="1193400" cy="1651680"/>
          </a:xfrm>
          <a:custGeom>
            <a:avLst/>
            <a:gdLst/>
            <a:ahLst/>
            <a:rect l="l" t="t" r="r" b="b"/>
            <a:pathLst>
              <a:path w="3939" h="5447">
                <a:moveTo>
                  <a:pt x="3791" y="5243"/>
                </a:moveTo>
                <a:cubicBezTo>
                  <a:pt x="3424" y="5384"/>
                  <a:pt x="3051" y="5446"/>
                  <a:pt x="2690" y="5437"/>
                </a:cubicBezTo>
                <a:cubicBezTo>
                  <a:pt x="2328" y="5428"/>
                  <a:pt x="1978" y="5348"/>
                  <a:pt x="1656" y="5205"/>
                </a:cubicBezTo>
                <a:cubicBezTo>
                  <a:pt x="1335" y="5061"/>
                  <a:pt x="1042" y="4854"/>
                  <a:pt x="793" y="4590"/>
                </a:cubicBezTo>
                <a:cubicBezTo>
                  <a:pt x="546" y="4327"/>
                  <a:pt x="343" y="4009"/>
                  <a:pt x="203" y="3641"/>
                </a:cubicBezTo>
                <a:cubicBezTo>
                  <a:pt x="62" y="3274"/>
                  <a:pt x="0" y="2901"/>
                  <a:pt x="9" y="2540"/>
                </a:cubicBezTo>
                <a:cubicBezTo>
                  <a:pt x="18" y="2178"/>
                  <a:pt x="98" y="1828"/>
                  <a:pt x="241" y="1506"/>
                </a:cubicBezTo>
                <a:cubicBezTo>
                  <a:pt x="385" y="1185"/>
                  <a:pt x="592" y="891"/>
                  <a:pt x="856" y="643"/>
                </a:cubicBezTo>
                <a:cubicBezTo>
                  <a:pt x="1119" y="396"/>
                  <a:pt x="1437" y="193"/>
                  <a:pt x="1805" y="53"/>
                </a:cubicBezTo>
                <a:cubicBezTo>
                  <a:pt x="1855" y="34"/>
                  <a:pt x="1904" y="16"/>
                  <a:pt x="1954" y="0"/>
                </a:cubicBezTo>
                <a:lnTo>
                  <a:pt x="2014" y="157"/>
                </a:lnTo>
                <a:cubicBezTo>
                  <a:pt x="1965" y="173"/>
                  <a:pt x="1915" y="191"/>
                  <a:pt x="1865" y="210"/>
                </a:cubicBezTo>
                <a:cubicBezTo>
                  <a:pt x="1519" y="342"/>
                  <a:pt x="1218" y="533"/>
                  <a:pt x="971" y="766"/>
                </a:cubicBezTo>
                <a:cubicBezTo>
                  <a:pt x="724" y="998"/>
                  <a:pt x="529" y="1273"/>
                  <a:pt x="395" y="1575"/>
                </a:cubicBezTo>
                <a:cubicBezTo>
                  <a:pt x="260" y="1877"/>
                  <a:pt x="185" y="2205"/>
                  <a:pt x="177" y="2544"/>
                </a:cubicBezTo>
                <a:cubicBezTo>
                  <a:pt x="169" y="2884"/>
                  <a:pt x="227" y="3235"/>
                  <a:pt x="360" y="3581"/>
                </a:cubicBezTo>
                <a:cubicBezTo>
                  <a:pt x="492" y="3927"/>
                  <a:pt x="683" y="4227"/>
                  <a:pt x="916" y="4475"/>
                </a:cubicBezTo>
                <a:cubicBezTo>
                  <a:pt x="1148" y="4722"/>
                  <a:pt x="1423" y="4916"/>
                  <a:pt x="1725" y="5051"/>
                </a:cubicBezTo>
                <a:cubicBezTo>
                  <a:pt x="2027" y="5186"/>
                  <a:pt x="2355" y="5261"/>
                  <a:pt x="2694" y="5269"/>
                </a:cubicBezTo>
                <a:cubicBezTo>
                  <a:pt x="3034" y="5277"/>
                  <a:pt x="3385" y="5219"/>
                  <a:pt x="3731" y="5086"/>
                </a:cubicBezTo>
                <a:cubicBezTo>
                  <a:pt x="3781" y="5067"/>
                  <a:pt x="3830" y="5047"/>
                  <a:pt x="3877" y="5025"/>
                </a:cubicBezTo>
                <a:lnTo>
                  <a:pt x="3938" y="5183"/>
                </a:lnTo>
                <a:cubicBezTo>
                  <a:pt x="3890" y="5204"/>
                  <a:pt x="3841" y="5224"/>
                  <a:pt x="3791" y="5243"/>
                </a:cubicBezTo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7"/>
          <p:cNvSpPr/>
          <p:nvPr/>
        </p:nvSpPr>
        <p:spPr>
          <a:xfrm>
            <a:off x="6444720" y="3792960"/>
            <a:ext cx="588240" cy="747000"/>
          </a:xfrm>
          <a:custGeom>
            <a:avLst/>
            <a:gdLst/>
            <a:ahLst/>
            <a:rect l="l" t="t" r="r" b="b"/>
            <a:pathLst>
              <a:path w="1950" h="2472">
                <a:moveTo>
                  <a:pt x="499" y="19"/>
                </a:moveTo>
                <a:cubicBezTo>
                  <a:pt x="669" y="0"/>
                  <a:pt x="837" y="16"/>
                  <a:pt x="996" y="63"/>
                </a:cubicBezTo>
                <a:cubicBezTo>
                  <a:pt x="1155" y="110"/>
                  <a:pt x="1305" y="188"/>
                  <a:pt x="1438" y="295"/>
                </a:cubicBezTo>
                <a:cubicBezTo>
                  <a:pt x="1569" y="402"/>
                  <a:pt x="1683" y="537"/>
                  <a:pt x="1772" y="699"/>
                </a:cubicBezTo>
                <a:cubicBezTo>
                  <a:pt x="1860" y="861"/>
                  <a:pt x="1912" y="1031"/>
                  <a:pt x="1930" y="1199"/>
                </a:cubicBezTo>
                <a:cubicBezTo>
                  <a:pt x="1949" y="1368"/>
                  <a:pt x="1933" y="1537"/>
                  <a:pt x="1886" y="1696"/>
                </a:cubicBezTo>
                <a:cubicBezTo>
                  <a:pt x="1839" y="1855"/>
                  <a:pt x="1761" y="2005"/>
                  <a:pt x="1654" y="2137"/>
                </a:cubicBezTo>
                <a:cubicBezTo>
                  <a:pt x="1547" y="2269"/>
                  <a:pt x="1412" y="2383"/>
                  <a:pt x="1250" y="2471"/>
                </a:cubicBezTo>
                <a:lnTo>
                  <a:pt x="1148" y="2285"/>
                </a:lnTo>
                <a:cubicBezTo>
                  <a:pt x="1285" y="2210"/>
                  <a:pt x="1399" y="2114"/>
                  <a:pt x="1489" y="2003"/>
                </a:cubicBezTo>
                <a:cubicBezTo>
                  <a:pt x="1579" y="1893"/>
                  <a:pt x="1644" y="1768"/>
                  <a:pt x="1683" y="1636"/>
                </a:cubicBezTo>
                <a:cubicBezTo>
                  <a:pt x="1722" y="1503"/>
                  <a:pt x="1735" y="1363"/>
                  <a:pt x="1719" y="1222"/>
                </a:cubicBezTo>
                <a:cubicBezTo>
                  <a:pt x="1704" y="1080"/>
                  <a:pt x="1660" y="937"/>
                  <a:pt x="1585" y="801"/>
                </a:cubicBezTo>
                <a:cubicBezTo>
                  <a:pt x="1511" y="664"/>
                  <a:pt x="1415" y="550"/>
                  <a:pt x="1304" y="460"/>
                </a:cubicBezTo>
                <a:cubicBezTo>
                  <a:pt x="1194" y="370"/>
                  <a:pt x="1069" y="305"/>
                  <a:pt x="936" y="266"/>
                </a:cubicBezTo>
                <a:cubicBezTo>
                  <a:pt x="804" y="227"/>
                  <a:pt x="664" y="214"/>
                  <a:pt x="523" y="230"/>
                </a:cubicBezTo>
                <a:cubicBezTo>
                  <a:pt x="381" y="245"/>
                  <a:pt x="238" y="289"/>
                  <a:pt x="101" y="364"/>
                </a:cubicBezTo>
                <a:lnTo>
                  <a:pt x="0" y="178"/>
                </a:lnTo>
                <a:cubicBezTo>
                  <a:pt x="162" y="89"/>
                  <a:pt x="331" y="37"/>
                  <a:pt x="499" y="19"/>
                </a:cubicBezTo>
              </a:path>
            </a:pathLst>
          </a:custGeom>
          <a:solidFill>
            <a:srgbClr val="3465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8"/>
          <p:cNvSpPr/>
          <p:nvPr/>
        </p:nvSpPr>
        <p:spPr>
          <a:xfrm>
            <a:off x="6576480" y="5005800"/>
            <a:ext cx="511560" cy="777600"/>
          </a:xfrm>
          <a:custGeom>
            <a:avLst/>
            <a:gdLst/>
            <a:ahLst/>
            <a:rect l="l" t="t" r="r" b="b"/>
            <a:pathLst>
              <a:path w="1697" h="2572">
                <a:moveTo>
                  <a:pt x="1216" y="244"/>
                </a:moveTo>
                <a:cubicBezTo>
                  <a:pt x="1349" y="351"/>
                  <a:pt x="1456" y="482"/>
                  <a:pt x="1534" y="628"/>
                </a:cubicBezTo>
                <a:cubicBezTo>
                  <a:pt x="1613" y="774"/>
                  <a:pt x="1663" y="936"/>
                  <a:pt x="1679" y="1105"/>
                </a:cubicBezTo>
                <a:cubicBezTo>
                  <a:pt x="1696" y="1274"/>
                  <a:pt x="1680" y="1450"/>
                  <a:pt x="1627" y="1627"/>
                </a:cubicBezTo>
                <a:cubicBezTo>
                  <a:pt x="1574" y="1804"/>
                  <a:pt x="1490" y="1960"/>
                  <a:pt x="1383" y="2091"/>
                </a:cubicBezTo>
                <a:cubicBezTo>
                  <a:pt x="1276" y="2223"/>
                  <a:pt x="1145" y="2331"/>
                  <a:pt x="999" y="2409"/>
                </a:cubicBezTo>
                <a:cubicBezTo>
                  <a:pt x="853" y="2488"/>
                  <a:pt x="691" y="2538"/>
                  <a:pt x="522" y="2554"/>
                </a:cubicBezTo>
                <a:cubicBezTo>
                  <a:pt x="353" y="2571"/>
                  <a:pt x="177" y="2555"/>
                  <a:pt x="0" y="2502"/>
                </a:cubicBezTo>
                <a:lnTo>
                  <a:pt x="61" y="2299"/>
                </a:lnTo>
                <a:cubicBezTo>
                  <a:pt x="210" y="2343"/>
                  <a:pt x="359" y="2357"/>
                  <a:pt x="501" y="2343"/>
                </a:cubicBezTo>
                <a:cubicBezTo>
                  <a:pt x="642" y="2329"/>
                  <a:pt x="777" y="2288"/>
                  <a:pt x="899" y="2223"/>
                </a:cubicBezTo>
                <a:cubicBezTo>
                  <a:pt x="1020" y="2157"/>
                  <a:pt x="1129" y="2068"/>
                  <a:pt x="1219" y="1957"/>
                </a:cubicBezTo>
                <a:cubicBezTo>
                  <a:pt x="1309" y="1847"/>
                  <a:pt x="1379" y="1715"/>
                  <a:pt x="1424" y="1566"/>
                </a:cubicBezTo>
                <a:cubicBezTo>
                  <a:pt x="1469" y="1417"/>
                  <a:pt x="1482" y="1268"/>
                  <a:pt x="1468" y="1126"/>
                </a:cubicBezTo>
                <a:cubicBezTo>
                  <a:pt x="1455" y="985"/>
                  <a:pt x="1413" y="850"/>
                  <a:pt x="1348" y="728"/>
                </a:cubicBezTo>
                <a:cubicBezTo>
                  <a:pt x="1282" y="607"/>
                  <a:pt x="1193" y="498"/>
                  <a:pt x="1083" y="409"/>
                </a:cubicBezTo>
                <a:cubicBezTo>
                  <a:pt x="972" y="319"/>
                  <a:pt x="840" y="248"/>
                  <a:pt x="691" y="203"/>
                </a:cubicBezTo>
                <a:lnTo>
                  <a:pt x="752" y="0"/>
                </a:lnTo>
                <a:cubicBezTo>
                  <a:pt x="929" y="53"/>
                  <a:pt x="1085" y="137"/>
                  <a:pt x="1216" y="244"/>
                </a:cubicBezTo>
              </a:path>
            </a:pathLst>
          </a:custGeom>
          <a:solidFill>
            <a:srgbClr val="00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2"/>
          <a:srcRect l="70897" t="7702" r="14046" b="82307"/>
          <a:stretch/>
        </p:blipFill>
        <p:spPr>
          <a:xfrm rot="10800000">
            <a:off x="16550640" y="11858760"/>
            <a:ext cx="907560" cy="38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rcRect l="55065" t="0" r="0" b="0"/>
          <a:stretch/>
        </p:blipFill>
        <p:spPr>
          <a:xfrm>
            <a:off x="6767280" y="2887200"/>
            <a:ext cx="3219480" cy="466884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503280" y="1767960"/>
            <a:ext cx="633240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Compute contacts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across 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every position « d » in the genome at a maximum range of « w ».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Diamond of width « w » slides along the diagonal.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 : arbitrary threshold set to 100kb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 : measure of insulation for every position along the diagonal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71280" y="6731280"/>
            <a:ext cx="6439680" cy="71496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6912000" y="3433320"/>
            <a:ext cx="30240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9720360" y="3433680"/>
            <a:ext cx="30240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LincRNAs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503280" y="1767960"/>
            <a:ext cx="434304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Only 294* lncRNAs out of  are functionally annotated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variety of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48240" y="7132680"/>
            <a:ext cx="41594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Neguembor et al. Skeletal Muscle 2014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5303520" y="1566360"/>
            <a:ext cx="4542840" cy="5821920"/>
          </a:xfrm>
          <a:prstGeom prst="rect">
            <a:avLst/>
          </a:prstGeom>
          <a:ln>
            <a:noFill/>
          </a:ln>
        </p:spPr>
      </p:pic>
      <p:sp>
        <p:nvSpPr>
          <p:cNvPr id="57" name="CustomShape 4"/>
          <p:cNvSpPr/>
          <p:nvPr/>
        </p:nvSpPr>
        <p:spPr>
          <a:xfrm>
            <a:off x="48240" y="6772680"/>
            <a:ext cx="41594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* February 2016, http://www.lncrnadb.org/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every TAD, boundaries are extended inwards from the borders until the value of V</a:t>
            </a:r>
            <a:r>
              <a:rPr b="0" lang="en-US" sz="32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reaches a defined threshold.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TAD boundaries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079280" y="4172400"/>
            <a:ext cx="6908400" cy="3344400"/>
          </a:xfrm>
          <a:prstGeom prst="rect">
            <a:avLst/>
          </a:prstGeom>
          <a:ln>
            <a:noFill/>
          </a:ln>
        </p:spPr>
      </p:pic>
      <p:sp>
        <p:nvSpPr>
          <p:cNvPr id="261" name="CustomShape 3"/>
          <p:cNvSpPr/>
          <p:nvPr/>
        </p:nvSpPr>
        <p:spPr>
          <a:xfrm>
            <a:off x="1987920" y="4412520"/>
            <a:ext cx="1033560" cy="2375280"/>
          </a:xfrm>
          <a:prstGeom prst="rect">
            <a:avLst/>
          </a:prstGeom>
          <a:solidFill>
            <a:srgbClr val="0084d1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4"/>
          <p:cNvSpPr/>
          <p:nvPr/>
        </p:nvSpPr>
        <p:spPr>
          <a:xfrm>
            <a:off x="6167520" y="4406040"/>
            <a:ext cx="1380600" cy="2392200"/>
          </a:xfrm>
          <a:prstGeom prst="rect">
            <a:avLst/>
          </a:prstGeom>
          <a:solidFill>
            <a:srgbClr val="00cc33">
              <a:alpha val="50000"/>
            </a:srgbClr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5"/>
          <p:cNvSpPr/>
          <p:nvPr/>
        </p:nvSpPr>
        <p:spPr>
          <a:xfrm>
            <a:off x="2658600" y="5967360"/>
            <a:ext cx="194760" cy="19368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770400" y="3615840"/>
            <a:ext cx="7949160" cy="694440"/>
          </a:xfrm>
          <a:prstGeom prst="rect">
            <a:avLst/>
          </a:prstGeom>
          <a:ln>
            <a:noFill/>
          </a:ln>
        </p:spPr>
      </p:pic>
      <p:sp>
        <p:nvSpPr>
          <p:cNvPr id="265" name="CustomShape 6"/>
          <p:cNvSpPr/>
          <p:nvPr/>
        </p:nvSpPr>
        <p:spPr>
          <a:xfrm>
            <a:off x="6366600" y="4815720"/>
            <a:ext cx="194760" cy="193680"/>
          </a:xfrm>
          <a:prstGeom prst="ellipse">
            <a:avLst/>
          </a:prstGeom>
          <a:solidFill>
            <a:srgbClr val="0084d1">
              <a:alpha val="50000"/>
            </a:srgbClr>
          </a:solidFill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active enhancers are transcribed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produce lincRNAs: 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Figure showing bidirectional eRNAs from enhancers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Also unidirectional elincRNAs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Explain difference between eRNA and 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i.e. stably transcribed, processed (spliced, polyA), not rapidly degraded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 of elincRNA - Haunt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Haunt originates from enhancers - elincRNA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Modulate looping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2849400" y="3409560"/>
            <a:ext cx="4570200" cy="364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Chromosomal conformation is important for gene regulation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503280" y="1767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 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503280" y="2199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503280" y="2271960"/>
            <a:ext cx="906696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all lincRNAs arising from enhancers have a role in the regulation of intrachromosomal contacts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3280" y="300600"/>
            <a:ext cx="9066240" cy="125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503280" y="1803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ElincRNAs: LCL-expressed lincRNAs whose promoter region overlaps enhancers (ENCODE)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70" name="Table 3"/>
          <p:cNvGraphicFramePr/>
          <p:nvPr/>
        </p:nvGraphicFramePr>
        <p:xfrm>
          <a:off x="947520" y="5389200"/>
          <a:ext cx="7772040" cy="1130760"/>
        </p:xfrm>
        <a:graphic>
          <a:graphicData uri="http://schemas.openxmlformats.org/drawingml/2006/table">
            <a:tbl>
              <a:tblPr/>
              <a:tblGrid>
                <a:gridCol w="1840320"/>
                <a:gridCol w="4381560"/>
                <a:gridCol w="1550520"/>
              </a:tblGrid>
              <a:tr h="34776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Class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Overlap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942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elinc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Enhancers only, no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8800"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other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Neither enhancers nor promoters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1756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71" name="CustomShape 4"/>
          <p:cNvSpPr/>
          <p:nvPr/>
        </p:nvSpPr>
        <p:spPr>
          <a:xfrm>
            <a:off x="503280" y="2811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18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UCSC track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5"/>
          <p:cNvSpPr/>
          <p:nvPr/>
        </p:nvSpPr>
        <p:spPr>
          <a:xfrm>
            <a:off x="503280" y="3963960"/>
            <a:ext cx="9066960" cy="43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2016-12-09T23:42:14Z</dcterms:created>
  <dc:creator/>
  <dc:description/>
  <dc:language>fr-FR</dc:language>
  <cp:lastModifiedBy/>
  <dcterms:modified xsi:type="dcterms:W3CDTF">2016-12-16T11:46:56Z</dcterms:modified>
  <cp:revision>214</cp:revision>
  <dc:subject/>
  <dc:title/>
</cp:coreProperties>
</file>